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5" r:id="rId1"/>
  </p:sldMasterIdLst>
  <p:sldIdLst>
    <p:sldId id="259" r:id="rId2"/>
    <p:sldId id="272" r:id="rId3"/>
    <p:sldId id="273" r:id="rId4"/>
    <p:sldId id="274" r:id="rId5"/>
    <p:sldId id="277" r:id="rId6"/>
    <p:sldId id="276" r:id="rId7"/>
    <p:sldId id="280" r:id="rId8"/>
    <p:sldId id="285" r:id="rId9"/>
    <p:sldId id="286" r:id="rId10"/>
    <p:sldId id="287" r:id="rId11"/>
    <p:sldId id="288" r:id="rId12"/>
    <p:sldId id="289" r:id="rId13"/>
    <p:sldId id="290" r:id="rId14"/>
    <p:sldId id="292" r:id="rId15"/>
    <p:sldId id="293" r:id="rId16"/>
  </p:sldIdLst>
  <p:sldSz cx="12192000" cy="6858000"/>
  <p:notesSz cx="6858000" cy="9144000"/>
  <p:embeddedFontLst>
    <p:embeddedFont>
      <p:font typeface="Calibri Light" panose="020F0302020204030204" pitchFamily="34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G마켓 산스 TTF Bold" panose="02000000000000000000" pitchFamily="2" charset="-127"/>
      <p:bold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G마켓 산스 TTF Medium" panose="02000000000000000000" pitchFamily="2" charset="-127"/>
      <p:regular r:id="rId26"/>
    </p:embeddedFont>
    <p:embeddedFont>
      <p:font typeface="G마켓 산스 TTF Light" panose="02000000000000000000" pitchFamily="2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0" userDrawn="1">
          <p15:clr>
            <a:srgbClr val="A4A3A4"/>
          </p15:clr>
        </p15:guide>
        <p15:guide id="2" pos="302" userDrawn="1">
          <p15:clr>
            <a:srgbClr val="A4A3A4"/>
          </p15:clr>
        </p15:guide>
        <p15:guide id="3" pos="7378" userDrawn="1">
          <p15:clr>
            <a:srgbClr val="A4A3A4"/>
          </p15:clr>
        </p15:guide>
        <p15:guide id="4" orient="horz" pos="40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B5D2ED"/>
    <a:srgbClr val="FFFFFF"/>
    <a:srgbClr val="181822"/>
    <a:srgbClr val="050507"/>
    <a:srgbClr val="282B39"/>
    <a:srgbClr val="666666"/>
    <a:srgbClr val="E6CB65"/>
    <a:srgbClr val="E5CA63"/>
    <a:srgbClr val="E8D0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83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176" y="370"/>
      </p:cViewPr>
      <p:guideLst>
        <p:guide orient="horz" pos="300"/>
        <p:guide pos="302"/>
        <p:guide pos="7378"/>
        <p:guide orient="horz" pos="40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22D-4AF9-A21A-9D3559EDE213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22D-4AF9-A21A-9D3559EDE213}"/>
              </c:ext>
            </c:extLst>
          </c:dPt>
          <c:dPt>
            <c:idx val="2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22D-4AF9-A21A-9D3559EDE213}"/>
              </c:ext>
            </c:extLst>
          </c:dPt>
          <c:cat>
            <c:strRef>
              <c:f>Sheet1!$A$2:$A$4</c:f>
              <c:strCache>
                <c:ptCount val="3"/>
                <c:pt idx="0">
                  <c:v>의향 없다</c:v>
                </c:pt>
                <c:pt idx="1">
                  <c:v>매우있다</c:v>
                </c:pt>
                <c:pt idx="2">
                  <c:v>조금 있다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11.84</c:v>
                </c:pt>
                <c:pt idx="1">
                  <c:v>47.05</c:v>
                </c:pt>
                <c:pt idx="2">
                  <c:v>41.11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22D-4AF9-A21A-9D3559EDE2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8"/>
      </c:doughnut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142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332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358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5C7F48-16B7-4510-B59F-0EF429AE57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239FCB-5F61-4868-8E52-9FAFB8C45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B58AC3-9D18-48AF-BBDC-7BC1C51A4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3DD68F-A43B-4050-BF2E-A67A23659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415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4932EC-0C8E-4BD1-961D-E5F86AC0A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1CD6FE-3FDB-4DEF-A69A-16191067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6F9047-BFC6-4058-9C77-1AE92213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609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239FCB-5F61-4868-8E52-9FAFB8C45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B58AC3-9D18-48AF-BBDC-7BC1C51A4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3DD68F-A43B-4050-BF2E-A67A23659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438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744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7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64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315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606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233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954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438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1331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90" r:id="rId12"/>
    <p:sldLayoutId id="2147483649" r:id="rId13"/>
    <p:sldLayoutId id="2147483650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3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6.pn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타원 14">
            <a:extLst>
              <a:ext uri="{FF2B5EF4-FFF2-40B4-BE49-F238E27FC236}">
                <a16:creationId xmlns:a16="http://schemas.microsoft.com/office/drawing/2014/main" id="{43DE6334-B994-4D81-A143-DC8DB1B18EE2}"/>
              </a:ext>
            </a:extLst>
          </p:cNvPr>
          <p:cNvSpPr/>
          <p:nvPr/>
        </p:nvSpPr>
        <p:spPr>
          <a:xfrm>
            <a:off x="11029114" y="965038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DC3D94-4081-4B28-A71C-504C332F049E}"/>
              </a:ext>
            </a:extLst>
          </p:cNvPr>
          <p:cNvSpPr/>
          <p:nvPr/>
        </p:nvSpPr>
        <p:spPr>
          <a:xfrm>
            <a:off x="6135703" y="965038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0717277-8A14-420E-8D16-567965338112}"/>
              </a:ext>
            </a:extLst>
          </p:cNvPr>
          <p:cNvSpPr/>
          <p:nvPr/>
        </p:nvSpPr>
        <p:spPr>
          <a:xfrm>
            <a:off x="1258151" y="965038"/>
            <a:ext cx="4877552" cy="4877552"/>
          </a:xfrm>
          <a:prstGeom prst="ellipse">
            <a:avLst/>
          </a:prstGeom>
          <a:gradFill>
            <a:gsLst>
              <a:gs pos="0">
                <a:srgbClr val="0051C8"/>
              </a:gs>
              <a:gs pos="100000">
                <a:srgbClr val="0066F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628558-A71E-4590-B159-3E6EF1D72B70}"/>
              </a:ext>
            </a:extLst>
          </p:cNvPr>
          <p:cNvSpPr txBox="1"/>
          <p:nvPr/>
        </p:nvSpPr>
        <p:spPr>
          <a:xfrm>
            <a:off x="491369" y="485074"/>
            <a:ext cx="4080631" cy="193899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dist"/>
            <a:r>
              <a:rPr lang="en-US" altLang="ko-KR" sz="6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5</a:t>
            </a:r>
            <a:r>
              <a:rPr lang="ko-KR" altLang="en-US" sz="6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 옹골찬</a:t>
            </a:r>
            <a:endParaRPr lang="en-US" altLang="ko-KR" sz="6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dist"/>
            <a:r>
              <a:rPr lang="ko-KR" altLang="en-US" sz="6000" spc="-2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돈네</a:t>
            </a:r>
            <a:r>
              <a:rPr lang="ko-KR" altLang="en-US" sz="6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한 바퀴</a:t>
            </a:r>
            <a:endParaRPr lang="en-US" altLang="ko-KR" sz="6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2999CD-3367-4087-BDEE-89E43B153891}"/>
              </a:ext>
            </a:extLst>
          </p:cNvPr>
          <p:cNvSpPr txBox="1"/>
          <p:nvPr/>
        </p:nvSpPr>
        <p:spPr>
          <a:xfrm>
            <a:off x="479425" y="5981640"/>
            <a:ext cx="3345788" cy="40011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ko-KR" sz="2000" spc="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A705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145F73D-D888-4CBE-BD86-3C10F48B05D0}"/>
              </a:ext>
            </a:extLst>
          </p:cNvPr>
          <p:cNvSpPr/>
          <p:nvPr/>
        </p:nvSpPr>
        <p:spPr>
          <a:xfrm>
            <a:off x="6135703" y="-3912514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C6DCC35-C76F-43DD-B0AC-680DA709EB9F}"/>
              </a:ext>
            </a:extLst>
          </p:cNvPr>
          <p:cNvSpPr/>
          <p:nvPr/>
        </p:nvSpPr>
        <p:spPr>
          <a:xfrm>
            <a:off x="11029114" y="-3912514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309C098-70D0-4B63-A91B-509463760AF1}"/>
              </a:ext>
            </a:extLst>
          </p:cNvPr>
          <p:cNvSpPr/>
          <p:nvPr/>
        </p:nvSpPr>
        <p:spPr>
          <a:xfrm>
            <a:off x="6135703" y="5842590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08951D9-4238-4AA1-81C2-DA64001A201F}"/>
              </a:ext>
            </a:extLst>
          </p:cNvPr>
          <p:cNvSpPr/>
          <p:nvPr/>
        </p:nvSpPr>
        <p:spPr>
          <a:xfrm>
            <a:off x="11029114" y="5842590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1" y="-219075"/>
            <a:ext cx="7654870" cy="782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34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572" y="406588"/>
            <a:ext cx="2885366" cy="6146799"/>
          </a:xfrm>
          <a:prstGeom prst="roundRect">
            <a:avLst>
              <a:gd name="adj" fmla="val 9725"/>
            </a:avLst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84" y="376533"/>
            <a:ext cx="2820070" cy="626682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약속 장소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직거래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직거래 장소 약속 잡기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5400000">
            <a:off x="6700906" y="1868346"/>
            <a:ext cx="2537203" cy="2310870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9124940" y="170121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약속 장소를 정하면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상단에서 확인할 수 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403568" y="3236577"/>
            <a:ext cx="2214866" cy="1340901"/>
            <a:chOff x="4532121" y="3520669"/>
            <a:chExt cx="2363443" cy="1315845"/>
          </a:xfrm>
        </p:grpSpPr>
        <p:cxnSp>
          <p:nvCxnSpPr>
            <p:cNvPr id="29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590850" y="3589108"/>
              <a:ext cx="2304714" cy="1247406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32121" y="352066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37247" y="205275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판매글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38748" y="2118128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98372" y="2413641"/>
            <a:ext cx="27042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상단에서 </a:t>
            </a: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판매글의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정보를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확인할 수 있어요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208949" y="1467977"/>
            <a:ext cx="1716838" cy="749298"/>
            <a:chOff x="4532121" y="3520669"/>
            <a:chExt cx="1832006" cy="735297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590850" y="3589108"/>
              <a:ext cx="1773277" cy="666858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32121" y="352066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35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910" y="353652"/>
            <a:ext cx="2834890" cy="6161231"/>
          </a:xfrm>
          <a:prstGeom prst="roundRect">
            <a:avLst>
              <a:gd name="adj" fmla="val 8603"/>
            </a:avLst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26" y="371940"/>
            <a:ext cx="2833183" cy="6161231"/>
          </a:xfrm>
          <a:prstGeom prst="roundRect">
            <a:avLst>
              <a:gd name="adj" fmla="val 10401"/>
            </a:avLst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택배 수령 완료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91325" y="402110"/>
            <a:ext cx="1451880" cy="501712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sz="2800" dirty="0" err="1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택배거래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택배거래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약속 잡기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  <a:stCxn id="31" idx="2"/>
          </p:cNvCxnSpPr>
          <p:nvPr/>
        </p:nvCxnSpPr>
        <p:spPr>
          <a:xfrm rot="10800000" flipV="1">
            <a:off x="6988383" y="4368202"/>
            <a:ext cx="2343968" cy="209273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9124940" y="170121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택배 수령 완료 버튼을 누르면</a:t>
            </a:r>
            <a:endParaRPr lang="en-US" altLang="ko-KR" sz="1200" dirty="0" smtClean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r"/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‘</a:t>
            </a: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돈네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한 바퀴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에게 맡아둔 돈이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판매자에게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송금이 돼요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37247" y="205275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수령확인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38748" y="2118128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98372" y="2404497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배송 약속을 잡으면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구매자의 </a:t>
            </a: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채팅방에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수령 확인 버튼이</a:t>
            </a:r>
            <a:endParaRPr lang="en-US" altLang="ko-KR" sz="1200" dirty="0" smtClean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활성화 돼요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001517" y="1671110"/>
            <a:ext cx="1924270" cy="546162"/>
            <a:chOff x="4310774" y="3720009"/>
            <a:chExt cx="2053353" cy="535957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411977" y="3773970"/>
              <a:ext cx="1952150" cy="481996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310774" y="372000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>
            <a:extLst>
              <a:ext uri="{FF2B5EF4-FFF2-40B4-BE49-F238E27FC236}">
                <a16:creationId xmlns:a16="http://schemas.microsoft.com/office/drawing/2014/main" id="{DD2ED862-F95D-914F-4D42-6F51BCAE7339}"/>
              </a:ext>
            </a:extLst>
          </p:cNvPr>
          <p:cNvSpPr/>
          <p:nvPr/>
        </p:nvSpPr>
        <p:spPr>
          <a:xfrm>
            <a:off x="9332351" y="4313214"/>
            <a:ext cx="101138" cy="109977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23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428" y="364031"/>
            <a:ext cx="2904660" cy="61691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20" y="353651"/>
            <a:ext cx="2898422" cy="6161231"/>
          </a:xfrm>
          <a:prstGeom prst="roundRect">
            <a:avLst>
              <a:gd name="adj" fmla="val 12881"/>
            </a:avLst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그래프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91325" y="402110"/>
            <a:ext cx="145188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실시간 환율 정보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 flipV="1">
            <a:off x="6988384" y="2478023"/>
            <a:ext cx="2136557" cy="2099451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상세 페이지에서 기간 별로 환율 그래프 변동을 파악할 수 있다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algn="r"/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17914" y="2498426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19415" y="2563800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79039" y="2850169"/>
            <a:ext cx="27042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국가별 통화의 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실시간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환율 정보를 알 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 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189454" y="2063137"/>
            <a:ext cx="1705165" cy="530064"/>
            <a:chOff x="4511318" y="4104713"/>
            <a:chExt cx="1819550" cy="520160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652777" y="4187526"/>
              <a:ext cx="1678091" cy="437347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11318" y="4104713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>
            <a:extLst>
              <a:ext uri="{FF2B5EF4-FFF2-40B4-BE49-F238E27FC236}">
                <a16:creationId xmlns:a16="http://schemas.microsoft.com/office/drawing/2014/main" id="{DD2ED862-F95D-914F-4D42-6F51BCAE7339}"/>
              </a:ext>
            </a:extLst>
          </p:cNvPr>
          <p:cNvSpPr/>
          <p:nvPr/>
        </p:nvSpPr>
        <p:spPr>
          <a:xfrm>
            <a:off x="9093432" y="2423034"/>
            <a:ext cx="101138" cy="109977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6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576" y="333551"/>
            <a:ext cx="2778100" cy="617355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15" y="333551"/>
            <a:ext cx="2868646" cy="6169139"/>
          </a:xfrm>
          <a:prstGeom prst="roundRect">
            <a:avLst>
              <a:gd name="adj" fmla="val 11709"/>
            </a:avLst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환전 정보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22363" y="384918"/>
            <a:ext cx="1497059" cy="501712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은행별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환율 계산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>
            <a:off x="6988386" y="4577474"/>
            <a:ext cx="2033695" cy="827646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은행의 환율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정보와 수수료를 기입하여 직접 은행에서 환전 했을 때의 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계산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결과를 확인 할 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r"/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17914" y="2498426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19415" y="2563800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79039" y="2850169"/>
            <a:ext cx="270425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환전 금액을 계산할 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 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189454" y="2063137"/>
            <a:ext cx="1705165" cy="530064"/>
            <a:chOff x="4511318" y="4104713"/>
            <a:chExt cx="1819550" cy="520160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652777" y="4187526"/>
              <a:ext cx="1678091" cy="437347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11318" y="4104713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>
            <a:extLst>
              <a:ext uri="{FF2B5EF4-FFF2-40B4-BE49-F238E27FC236}">
                <a16:creationId xmlns:a16="http://schemas.microsoft.com/office/drawing/2014/main" id="{DD2ED862-F95D-914F-4D42-6F51BCAE7339}"/>
              </a:ext>
            </a:extLst>
          </p:cNvPr>
          <p:cNvSpPr/>
          <p:nvPr/>
        </p:nvSpPr>
        <p:spPr>
          <a:xfrm>
            <a:off x="8971512" y="5350132"/>
            <a:ext cx="101138" cy="109977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95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312516" y="300942"/>
            <a:ext cx="4294208" cy="3865944"/>
          </a:xfrm>
          <a:prstGeom prst="roundRect">
            <a:avLst>
              <a:gd name="adj" fmla="val 1019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4932744" y="300941"/>
            <a:ext cx="4294208" cy="3865945"/>
          </a:xfrm>
          <a:prstGeom prst="roundRect">
            <a:avLst>
              <a:gd name="adj" fmla="val 1019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9552972" y="300943"/>
            <a:ext cx="2299503" cy="38659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4426" y="4048580"/>
            <a:ext cx="2556592" cy="255659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99" y="1785370"/>
            <a:ext cx="1381602" cy="1369589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9691" y="1733000"/>
            <a:ext cx="1569349" cy="1485526"/>
          </a:xfrm>
          <a:prstGeom prst="rect">
            <a:avLst/>
          </a:prstGeom>
        </p:spPr>
      </p:pic>
      <p:sp>
        <p:nvSpPr>
          <p:cNvPr id="20" name="제목 1"/>
          <p:cNvSpPr txBox="1">
            <a:spLocks/>
          </p:cNvSpPr>
          <p:nvPr/>
        </p:nvSpPr>
        <p:spPr>
          <a:xfrm>
            <a:off x="1378800" y="604836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Front-End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5999028" y="604836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Back-End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9621903" y="604836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Infra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48A3E18-BF1B-DEC8-F280-76FEE7DE724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692" y="2607247"/>
            <a:ext cx="2240491" cy="117625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A4D917C3-8258-A14B-F64B-18F84CBFD4F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72" b="25996"/>
          <a:stretch/>
        </p:blipFill>
        <p:spPr>
          <a:xfrm>
            <a:off x="5294267" y="1525975"/>
            <a:ext cx="2353494" cy="80133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7450CADE-0156-1036-62C7-E26C27B089D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6" t="13139" r="18495" b="13949"/>
          <a:stretch/>
        </p:blipFill>
        <p:spPr>
          <a:xfrm>
            <a:off x="7931342" y="1323707"/>
            <a:ext cx="1032118" cy="123306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5A7082D-8F83-85C2-99A7-FCC592697DC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7" t="18349" r="15608" b="18159"/>
          <a:stretch/>
        </p:blipFill>
        <p:spPr>
          <a:xfrm>
            <a:off x="7806364" y="2714359"/>
            <a:ext cx="1102682" cy="998806"/>
          </a:xfrm>
          <a:prstGeom prst="rect">
            <a:avLst/>
          </a:prstGeom>
        </p:spPr>
      </p:pic>
      <p:sp>
        <p:nvSpPr>
          <p:cNvPr id="29" name="모서리가 둥근 직사각형 28"/>
          <p:cNvSpPr/>
          <p:nvPr/>
        </p:nvSpPr>
        <p:spPr>
          <a:xfrm>
            <a:off x="312514" y="4402238"/>
            <a:ext cx="8914437" cy="2149032"/>
          </a:xfrm>
          <a:prstGeom prst="roundRect">
            <a:avLst>
              <a:gd name="adj" fmla="val 1666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8CAC29B-FD0C-E1A1-AEC4-7F4D372A6D4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174" y="4958018"/>
            <a:ext cx="1648726" cy="134414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BBAD36FE-658F-F960-39F2-DFBBE7F4675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99" b="20623"/>
          <a:stretch/>
        </p:blipFill>
        <p:spPr>
          <a:xfrm>
            <a:off x="6239522" y="5260407"/>
            <a:ext cx="2450642" cy="862619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67783" y="4858211"/>
            <a:ext cx="1729101" cy="1443951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60793" y="2607247"/>
            <a:ext cx="1883858" cy="1276314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942100" y="1166441"/>
            <a:ext cx="1593092" cy="1371705"/>
          </a:xfrm>
          <a:prstGeom prst="rect">
            <a:avLst/>
          </a:prstGeom>
        </p:spPr>
      </p:pic>
      <p:sp>
        <p:nvSpPr>
          <p:cNvPr id="38" name="제목 1"/>
          <p:cNvSpPr txBox="1">
            <a:spLocks/>
          </p:cNvSpPr>
          <p:nvPr/>
        </p:nvSpPr>
        <p:spPr>
          <a:xfrm>
            <a:off x="3688912" y="4563347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DB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094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383754" y="328389"/>
            <a:ext cx="7208575" cy="6389623"/>
            <a:chOff x="5390816" y="500635"/>
            <a:chExt cx="6741215" cy="5975359"/>
          </a:xfrm>
        </p:grpSpPr>
        <p:sp>
          <p:nvSpPr>
            <p:cNvPr id="3" name="TextBox 2"/>
            <p:cNvSpPr txBox="1"/>
            <p:nvPr/>
          </p:nvSpPr>
          <p:spPr>
            <a:xfrm rot="21369170">
              <a:off x="5390816" y="2660341"/>
              <a:ext cx="674121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8000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감사합니다</a:t>
              </a:r>
              <a:endParaRPr lang="ko-KR" altLang="en-US" sz="80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0753" y="500635"/>
              <a:ext cx="5975359" cy="5975359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46378" y="258616"/>
            <a:ext cx="6459396" cy="645939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3065" y="258616"/>
            <a:ext cx="6459396" cy="645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17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차트 6"/>
          <p:cNvGraphicFramePr/>
          <p:nvPr>
            <p:extLst>
              <p:ext uri="{D42A27DB-BD31-4B8C-83A1-F6EECF244321}">
                <p14:modId xmlns:p14="http://schemas.microsoft.com/office/powerpoint/2010/main" val="2770676338"/>
              </p:ext>
            </p:extLst>
          </p:nvPr>
        </p:nvGraphicFramePr>
        <p:xfrm>
          <a:off x="577110" y="1890359"/>
          <a:ext cx="5325980" cy="44135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958361" y="424103"/>
            <a:ext cx="47224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28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년 이내 해외 여행 의향 유무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85988" y="1242444"/>
            <a:ext cx="6414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한국관광공사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&amp;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한국소비자원 빅데이터 분석 보고서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한국관광공사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&amp;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여행신문 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‘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당신이 원하는 여행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(2022)’ 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설문조사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6582832" y="2283370"/>
            <a:ext cx="4722470" cy="3095174"/>
            <a:chOff x="6582832" y="2098172"/>
            <a:chExt cx="4722470" cy="3095174"/>
          </a:xfrm>
        </p:grpSpPr>
        <p:grpSp>
          <p:nvGrpSpPr>
            <p:cNvPr id="13" name="그룹 12"/>
            <p:cNvGrpSpPr/>
            <p:nvPr/>
          </p:nvGrpSpPr>
          <p:grpSpPr>
            <a:xfrm>
              <a:off x="6582832" y="3833759"/>
              <a:ext cx="4722470" cy="1359587"/>
              <a:chOff x="6582832" y="2711539"/>
              <a:chExt cx="4722470" cy="1359587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6582832" y="2711539"/>
                <a:ext cx="47224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1</a:t>
                </a:r>
                <a:r>
                  <a:rPr lang="ko-KR" altLang="en-US" dirty="0">
                    <a:solidFill>
                      <a:schemeClr val="bg1"/>
                    </a:solidFill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년 이내 여행 떠날 계획이 있는 응답자</a:t>
                </a:r>
              </a:p>
            </p:txBody>
          </p:sp>
          <p:pic>
            <p:nvPicPr>
              <p:cNvPr id="10" name="그림 9"/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70472">
                <a:off x="9718949" y="3326470"/>
                <a:ext cx="744656" cy="744656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7281531" y="3544115"/>
                <a:ext cx="258764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dirty="0">
                    <a:solidFill>
                      <a:schemeClr val="bg1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= 88.16%</a:t>
                </a:r>
                <a:endParaRPr lang="ko-KR" altLang="en-US" sz="28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</p:grp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423" y="2098172"/>
              <a:ext cx="1485287" cy="14852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426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6432981" y="290021"/>
            <a:ext cx="4045778" cy="8181037"/>
            <a:chOff x="6374089" y="381461"/>
            <a:chExt cx="4045778" cy="8181037"/>
          </a:xfrm>
        </p:grpSpPr>
        <p:grpSp>
          <p:nvGrpSpPr>
            <p:cNvPr id="15" name="그룹 14"/>
            <p:cNvGrpSpPr/>
            <p:nvPr/>
          </p:nvGrpSpPr>
          <p:grpSpPr>
            <a:xfrm>
              <a:off x="6653795" y="655516"/>
              <a:ext cx="3515374" cy="6308206"/>
              <a:chOff x="6653795" y="655516"/>
              <a:chExt cx="3515374" cy="6308206"/>
            </a:xfrm>
          </p:grpSpPr>
          <p:sp>
            <p:nvSpPr>
              <p:cNvPr id="19" name="모서리가 둥근 직사각형 18"/>
              <p:cNvSpPr/>
              <p:nvPr/>
            </p:nvSpPr>
            <p:spPr>
              <a:xfrm>
                <a:off x="6653795" y="655516"/>
                <a:ext cx="3515373" cy="1714682"/>
              </a:xfrm>
              <a:prstGeom prst="roundRect">
                <a:avLst>
                  <a:gd name="adj" fmla="val 2674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051" name="Picture 3" descr="KakaoTalk_20230914_145404358_0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3796" y="1046177"/>
                <a:ext cx="3515373" cy="59175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4089" y="381461"/>
              <a:ext cx="4045778" cy="8181037"/>
            </a:xfrm>
            <a:prstGeom prst="rect">
              <a:avLst/>
            </a:prstGeom>
          </p:spPr>
        </p:pic>
      </p:grpSp>
      <p:grpSp>
        <p:nvGrpSpPr>
          <p:cNvPr id="7" name="그룹 6"/>
          <p:cNvGrpSpPr/>
          <p:nvPr/>
        </p:nvGrpSpPr>
        <p:grpSpPr>
          <a:xfrm>
            <a:off x="2541468" y="1458205"/>
            <a:ext cx="4045778" cy="8181037"/>
            <a:chOff x="2475689" y="1518927"/>
            <a:chExt cx="4045778" cy="8181037"/>
          </a:xfrm>
        </p:grpSpPr>
        <p:grpSp>
          <p:nvGrpSpPr>
            <p:cNvPr id="6" name="그룹 5"/>
            <p:cNvGrpSpPr/>
            <p:nvPr/>
          </p:nvGrpSpPr>
          <p:grpSpPr>
            <a:xfrm>
              <a:off x="2735228" y="1789139"/>
              <a:ext cx="3603720" cy="5174583"/>
              <a:chOff x="2939320" y="1768283"/>
              <a:chExt cx="3603720" cy="5174583"/>
            </a:xfrm>
          </p:grpSpPr>
          <p:sp>
            <p:nvSpPr>
              <p:cNvPr id="5" name="모서리가 둥근 직사각형 4"/>
              <p:cNvSpPr/>
              <p:nvPr/>
            </p:nvSpPr>
            <p:spPr>
              <a:xfrm>
                <a:off x="2939320" y="1768283"/>
                <a:ext cx="3603719" cy="1668780"/>
              </a:xfrm>
              <a:prstGeom prst="roundRect">
                <a:avLst>
                  <a:gd name="adj" fmla="val 3067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050" name="Picture 2" descr="KakaoTalk_20230914_145404358_01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32" r="5803"/>
              <a:stretch/>
            </p:blipFill>
            <p:spPr bwMode="auto">
              <a:xfrm>
                <a:off x="2977735" y="2042160"/>
                <a:ext cx="3565305" cy="49007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5689" y="1518927"/>
              <a:ext cx="4045778" cy="8181037"/>
            </a:xfrm>
            <a:prstGeom prst="rect">
              <a:avLst/>
            </a:prstGeom>
          </p:spPr>
        </p:pic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5A0C29E1-0CE8-433B-881A-1835C2CA0E79}"/>
              </a:ext>
            </a:extLst>
          </p:cNvPr>
          <p:cNvSpPr txBox="1"/>
          <p:nvPr/>
        </p:nvSpPr>
        <p:spPr>
          <a:xfrm>
            <a:off x="479425" y="488709"/>
            <a:ext cx="229421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잔액이 </a:t>
            </a:r>
            <a:endParaRPr lang="en-US" altLang="ko-KR" sz="4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ko-KR" altLang="en-US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너무 많이 </a:t>
            </a:r>
            <a:endParaRPr lang="en-US" altLang="ko-KR" sz="4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ko-KR" altLang="en-US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남는다</a:t>
            </a:r>
            <a:r>
              <a:rPr lang="en-US" altLang="ko-KR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..!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7137" y="3591876"/>
            <a:ext cx="4706475" cy="470647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974332" y="-1008003"/>
            <a:ext cx="3566007" cy="356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https://nimage.newsway.co.kr/photo/2023/06/09/20230609000004_0700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554"/>
          <a:stretch/>
        </p:blipFill>
        <p:spPr bwMode="auto">
          <a:xfrm>
            <a:off x="5686425" y="-308156"/>
            <a:ext cx="963386" cy="810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그림 20" descr="https://nimage.newsway.co.kr/photo/2023/06/09/20230609000004_0700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6" y="-371475"/>
            <a:ext cx="5731510" cy="8108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그룹 7"/>
          <p:cNvGrpSpPr/>
          <p:nvPr/>
        </p:nvGrpSpPr>
        <p:grpSpPr>
          <a:xfrm>
            <a:off x="8323314" y="447497"/>
            <a:ext cx="2027485" cy="728206"/>
            <a:chOff x="8148693" y="1290777"/>
            <a:chExt cx="2027485" cy="72820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A0C29E1-0CE8-433B-881A-1835C2CA0E79}"/>
                </a:ext>
              </a:extLst>
            </p:cNvPr>
            <p:cNvSpPr txBox="1"/>
            <p:nvPr/>
          </p:nvSpPr>
          <p:spPr>
            <a:xfrm>
              <a:off x="8148693" y="1290777"/>
              <a:ext cx="65274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spc="-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짠</a:t>
              </a:r>
              <a:endParaRPr lang="en-US" altLang="ko-KR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A0C29E1-0CE8-433B-881A-1835C2CA0E79}"/>
                </a:ext>
              </a:extLst>
            </p:cNvPr>
            <p:cNvSpPr txBox="1"/>
            <p:nvPr/>
          </p:nvSpPr>
          <p:spPr>
            <a:xfrm>
              <a:off x="9055358" y="1311097"/>
              <a:ext cx="112082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spc="-2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테크</a:t>
              </a:r>
              <a:endParaRPr lang="en-US" altLang="ko-KR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A0C29E1-0CE8-433B-881A-1835C2CA0E79}"/>
                </a:ext>
              </a:extLst>
            </p:cNvPr>
            <p:cNvSpPr txBox="1"/>
            <p:nvPr/>
          </p:nvSpPr>
          <p:spPr>
            <a:xfrm>
              <a:off x="8691282" y="1300937"/>
              <a:ext cx="46839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spc="-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+</a:t>
              </a:r>
            </a:p>
          </p:txBody>
        </p:sp>
      </p:grpSp>
      <p:pic>
        <p:nvPicPr>
          <p:cNvPr id="22" name="그림 21" descr="https://nimage.newsway.co.kr/photo/2023/06/09/20230609000006_0700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858" y="-371475"/>
            <a:ext cx="5731510" cy="810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890" b="-1"/>
          <a:stretch/>
        </p:blipFill>
        <p:spPr>
          <a:xfrm>
            <a:off x="6278880" y="5042520"/>
            <a:ext cx="5933440" cy="1845959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98"/>
          <a:stretch/>
        </p:blipFill>
        <p:spPr>
          <a:xfrm>
            <a:off x="-40640" y="-40640"/>
            <a:ext cx="5394960" cy="175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82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FFFF0153-4F51-6D19-F816-F5F8458E75DF}"/>
              </a:ext>
            </a:extLst>
          </p:cNvPr>
          <p:cNvGrpSpPr/>
          <p:nvPr/>
        </p:nvGrpSpPr>
        <p:grpSpPr>
          <a:xfrm>
            <a:off x="404526" y="1230738"/>
            <a:ext cx="6080147" cy="5400392"/>
            <a:chOff x="617602" y="1071966"/>
            <a:chExt cx="6080147" cy="5400392"/>
          </a:xfrm>
        </p:grpSpPr>
        <p:pic>
          <p:nvPicPr>
            <p:cNvPr id="5" name="그림 4" descr="미소, 만화 영화, 이모티콘, 스마일리이(가) 표시된 사진&#10;&#10;자동 생성된 설명">
              <a:extLst>
                <a:ext uri="{FF2B5EF4-FFF2-40B4-BE49-F238E27FC236}">
                  <a16:creationId xmlns:a16="http://schemas.microsoft.com/office/drawing/2014/main" id="{BB0C23AC-9087-A4B4-6A5F-D625B0395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7357" y="1071966"/>
              <a:ext cx="5400392" cy="5400392"/>
            </a:xfrm>
            <a:prstGeom prst="rect">
              <a:avLst/>
            </a:prstGeom>
          </p:spPr>
        </p:pic>
        <p:pic>
          <p:nvPicPr>
            <p:cNvPr id="7" name="그림 6" descr="만화 영화, 이모티콘, 스마일리, 원이(가) 표시된 사진&#10;&#10;자동 생성된 설명">
              <a:extLst>
                <a:ext uri="{FF2B5EF4-FFF2-40B4-BE49-F238E27FC236}">
                  <a16:creationId xmlns:a16="http://schemas.microsoft.com/office/drawing/2014/main" id="{E464C070-D476-E47B-32F0-C042CC743D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602" y="4513172"/>
              <a:ext cx="1536922" cy="1536922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8E3D2D-5BDA-7113-6FF3-6CD9072031FB}"/>
              </a:ext>
            </a:extLst>
          </p:cNvPr>
          <p:cNvSpPr txBox="1"/>
          <p:nvPr/>
        </p:nvSpPr>
        <p:spPr>
          <a:xfrm>
            <a:off x="9363823" y="4864608"/>
            <a:ext cx="2423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우대율</a:t>
            </a:r>
            <a:r>
              <a:rPr lang="ko-KR" altLang="en-US" sz="3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까지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7011FF3-19DA-3B66-0E88-5F5555BBC398}"/>
              </a:ext>
            </a:extLst>
          </p:cNvPr>
          <p:cNvCxnSpPr>
            <a:cxnSpLocks/>
          </p:cNvCxnSpPr>
          <p:nvPr/>
        </p:nvCxnSpPr>
        <p:spPr>
          <a:xfrm>
            <a:off x="6096000" y="4163878"/>
            <a:ext cx="0" cy="2694122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EC191D67-0AF2-12BC-164D-B628B6E208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506" y="3724349"/>
            <a:ext cx="2423651" cy="2423651"/>
          </a:xfrm>
          <a:prstGeom prst="rect">
            <a:avLst/>
          </a:prstGeom>
        </p:spPr>
      </p:pic>
      <p:pic>
        <p:nvPicPr>
          <p:cNvPr id="33" name="그림 32" descr="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D00CF85C-D7DF-90AF-CAB6-80A8548A80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122" y="588936"/>
            <a:ext cx="2363320" cy="2363320"/>
          </a:xfrm>
          <a:prstGeom prst="rect">
            <a:avLst/>
          </a:prstGeom>
        </p:spPr>
      </p:pic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693FC15D-70AA-33EA-589C-A347887B296B}"/>
              </a:ext>
            </a:extLst>
          </p:cNvPr>
          <p:cNvCxnSpPr>
            <a:cxnSpLocks/>
          </p:cNvCxnSpPr>
          <p:nvPr/>
        </p:nvCxnSpPr>
        <p:spPr>
          <a:xfrm>
            <a:off x="6098583" y="0"/>
            <a:ext cx="0" cy="246423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C411113-9ADA-4983-E9C2-6E893192F037}"/>
              </a:ext>
            </a:extLst>
          </p:cNvPr>
          <p:cNvSpPr txBox="1"/>
          <p:nvPr/>
        </p:nvSpPr>
        <p:spPr>
          <a:xfrm>
            <a:off x="6562460" y="1620886"/>
            <a:ext cx="24236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수수료</a:t>
            </a:r>
            <a:r>
              <a:rPr lang="ko-KR" altLang="en-US" sz="3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부터</a:t>
            </a:r>
            <a:endParaRPr lang="en-US" altLang="ko-KR" sz="36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6BE3ED5-9FF9-B65D-D092-9E97E2FFDB73}"/>
              </a:ext>
            </a:extLst>
          </p:cNvPr>
          <p:cNvSpPr txBox="1"/>
          <p:nvPr/>
        </p:nvSpPr>
        <p:spPr>
          <a:xfrm>
            <a:off x="691756" y="816355"/>
            <a:ext cx="618544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큰 돈</a:t>
            </a:r>
            <a:r>
              <a:rPr lang="ko-KR" altLang="en-US" sz="6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까지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A64CE0-38AF-3C42-8679-29D4335DE1CD}"/>
              </a:ext>
            </a:extLst>
          </p:cNvPr>
          <p:cNvSpPr txBox="1"/>
          <p:nvPr/>
        </p:nvSpPr>
        <p:spPr>
          <a:xfrm>
            <a:off x="426485" y="4387876"/>
            <a:ext cx="14930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작은 돈</a:t>
            </a:r>
            <a:r>
              <a:rPr lang="ko-KR" altLang="en-US" sz="1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부터</a:t>
            </a:r>
            <a:endParaRPr lang="en-US" altLang="ko-KR" sz="16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028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374E433-F059-A8A3-F528-426877840610}"/>
              </a:ext>
            </a:extLst>
          </p:cNvPr>
          <p:cNvGrpSpPr/>
          <p:nvPr/>
        </p:nvGrpSpPr>
        <p:grpSpPr>
          <a:xfrm>
            <a:off x="5089678" y="1394100"/>
            <a:ext cx="2012643" cy="4069800"/>
            <a:chOff x="10785724" y="1394100"/>
            <a:chExt cx="2012643" cy="4069800"/>
          </a:xfrm>
        </p:grpSpPr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62322" y="1570711"/>
              <a:ext cx="1684909" cy="3744240"/>
            </a:xfrm>
            <a:prstGeom prst="rect">
              <a:avLst/>
            </a:prstGeom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85724" y="1394100"/>
              <a:ext cx="2012643" cy="4069800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B55FFA0-6996-47CE-7E08-B619B7414F8D}"/>
              </a:ext>
            </a:extLst>
          </p:cNvPr>
          <p:cNvGrpSpPr/>
          <p:nvPr/>
        </p:nvGrpSpPr>
        <p:grpSpPr>
          <a:xfrm>
            <a:off x="4869103" y="874304"/>
            <a:ext cx="2453794" cy="4961858"/>
            <a:chOff x="8042823" y="874304"/>
            <a:chExt cx="2453794" cy="4961858"/>
          </a:xfrm>
        </p:grpSpPr>
        <p:pic>
          <p:nvPicPr>
            <p:cNvPr id="28" name="그림 2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5756" y="1064849"/>
              <a:ext cx="2097326" cy="4604998"/>
            </a:xfrm>
            <a:prstGeom prst="rect">
              <a:avLst/>
            </a:prstGeom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42823" y="874304"/>
              <a:ext cx="2453794" cy="4961858"/>
            </a:xfrm>
            <a:prstGeom prst="rect">
              <a:avLst/>
            </a:prstGeom>
          </p:spPr>
        </p:pic>
      </p:grpSp>
      <p:grpSp>
        <p:nvGrpSpPr>
          <p:cNvPr id="20" name="그룹 19"/>
          <p:cNvGrpSpPr/>
          <p:nvPr/>
        </p:nvGrpSpPr>
        <p:grpSpPr>
          <a:xfrm>
            <a:off x="5099990" y="1406215"/>
            <a:ext cx="2012643" cy="4069800"/>
            <a:chOff x="-407381" y="1539665"/>
            <a:chExt cx="2012643" cy="4069800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40689" y="1726585"/>
              <a:ext cx="1679827" cy="3732948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07381" y="1539665"/>
              <a:ext cx="2012643" cy="4069800"/>
            </a:xfrm>
            <a:prstGeom prst="rect">
              <a:avLst/>
            </a:prstGeom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B5C15AB-025A-03C0-F3A5-3FA839031D44}"/>
              </a:ext>
            </a:extLst>
          </p:cNvPr>
          <p:cNvGrpSpPr/>
          <p:nvPr/>
        </p:nvGrpSpPr>
        <p:grpSpPr>
          <a:xfrm>
            <a:off x="4869103" y="886419"/>
            <a:ext cx="2453794" cy="4961858"/>
            <a:chOff x="1894369" y="900408"/>
            <a:chExt cx="2453794" cy="496185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E0797907-DEE0-520F-6A9C-F8EE0BDE7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4632" y="1110003"/>
              <a:ext cx="2063676" cy="4585948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C5961B6-8DEE-F7E2-89AC-56E1833C38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4369" y="900408"/>
              <a:ext cx="2453794" cy="4961858"/>
            </a:xfrm>
            <a:prstGeom prst="rect">
              <a:avLst/>
            </a:prstGeom>
            <a:effectLst/>
          </p:spPr>
        </p:pic>
      </p:grpSp>
      <p:grpSp>
        <p:nvGrpSpPr>
          <p:cNvPr id="3" name="그룹 2"/>
          <p:cNvGrpSpPr/>
          <p:nvPr/>
        </p:nvGrpSpPr>
        <p:grpSpPr>
          <a:xfrm>
            <a:off x="4448595" y="76904"/>
            <a:ext cx="3315432" cy="6704192"/>
            <a:chOff x="4637270" y="103008"/>
            <a:chExt cx="3315432" cy="6704192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78532" y="441600"/>
              <a:ext cx="2873548" cy="6265931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7270" y="103008"/>
              <a:ext cx="3315432" cy="67041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609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0.26328 0.0020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64" y="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6589 0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94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22222E-6 L -0.26042 -0.0016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21" y="-9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7 L -0.46823 -0.0016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11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58" y="404500"/>
            <a:ext cx="2753998" cy="6120000"/>
          </a:xfrm>
          <a:prstGeom prst="rect">
            <a:avLst/>
          </a:prstGeom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E18FB486-4A3F-8E1F-668C-1333CEC1F5C8}"/>
              </a:ext>
            </a:extLst>
          </p:cNvPr>
          <p:cNvGrpSpPr/>
          <p:nvPr/>
        </p:nvGrpSpPr>
        <p:grpSpPr>
          <a:xfrm>
            <a:off x="8592411" y="81509"/>
            <a:ext cx="3307044" cy="6687231"/>
            <a:chOff x="3495145" y="41940"/>
            <a:chExt cx="3307044" cy="6687231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84561" y="365125"/>
              <a:ext cx="2754000" cy="61200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CA901488-1E08-30E7-527F-97CB0C375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5145" y="41940"/>
              <a:ext cx="3307044" cy="6687231"/>
            </a:xfrm>
            <a:prstGeom prst="rect">
              <a:avLst/>
            </a:prstGeom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거래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사용자끼리 외화를 거래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112CB8-D173-24DE-3D2B-0E8DD6C5A2DA}"/>
              </a:ext>
            </a:extLst>
          </p:cNvPr>
          <p:cNvSpPr txBox="1"/>
          <p:nvPr/>
        </p:nvSpPr>
        <p:spPr>
          <a:xfrm>
            <a:off x="4385848" y="1966198"/>
            <a:ext cx="17800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지역과 통화를 선택해서 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조회할 수 있어요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7C1518-93F4-60C9-5CC4-203723F7A965}"/>
              </a:ext>
            </a:extLst>
          </p:cNvPr>
          <p:cNvSpPr txBox="1"/>
          <p:nvPr/>
        </p:nvSpPr>
        <p:spPr>
          <a:xfrm>
            <a:off x="4390042" y="167731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지역</a:t>
            </a:r>
            <a:r>
              <a: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통화 필터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4225245" y="1744076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2093773" y="755585"/>
            <a:ext cx="2080437" cy="1083547"/>
            <a:chOff x="2093773" y="755585"/>
            <a:chExt cx="2080437" cy="1083547"/>
          </a:xfrm>
        </p:grpSpPr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  <a:stCxn id="38" idx="6"/>
            </p:cNvCxnSpPr>
            <p:nvPr/>
          </p:nvCxnSpPr>
          <p:spPr>
            <a:xfrm>
              <a:off x="2201695" y="809546"/>
              <a:ext cx="1972515" cy="1029586"/>
            </a:xfrm>
            <a:prstGeom prst="bentConnector3">
              <a:avLst>
                <a:gd name="adj1" fmla="val 7503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2093773" y="755585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96E7E18F-2E07-A173-2CE4-6A5558F7A57A}"/>
              </a:ext>
            </a:extLst>
          </p:cNvPr>
          <p:cNvCxnSpPr>
            <a:cxnSpLocks/>
            <a:stCxn id="44" idx="6"/>
          </p:cNvCxnSpPr>
          <p:nvPr/>
        </p:nvCxnSpPr>
        <p:spPr>
          <a:xfrm>
            <a:off x="3291139" y="2285420"/>
            <a:ext cx="531786" cy="1982900"/>
          </a:xfrm>
          <a:prstGeom prst="bentConnector2">
            <a:avLst/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B60593B6-E090-A7D7-C726-32C6ABE9E997}"/>
              </a:ext>
            </a:extLst>
          </p:cNvPr>
          <p:cNvSpPr/>
          <p:nvPr/>
        </p:nvSpPr>
        <p:spPr>
          <a:xfrm>
            <a:off x="3183217" y="223145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4FF76C7-3E19-DAEA-FC6E-B1213EA9F98B}"/>
              </a:ext>
            </a:extLst>
          </p:cNvPr>
          <p:cNvGrpSpPr/>
          <p:nvPr/>
        </p:nvGrpSpPr>
        <p:grpSpPr>
          <a:xfrm>
            <a:off x="3723677" y="4268320"/>
            <a:ext cx="2942533" cy="750549"/>
            <a:chOff x="3723677" y="3603953"/>
            <a:chExt cx="2942533" cy="750549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2C10D327-50A2-9CAC-8D95-402A6997B23D}"/>
                </a:ext>
              </a:extLst>
            </p:cNvPr>
            <p:cNvGrpSpPr/>
            <p:nvPr/>
          </p:nvGrpSpPr>
          <p:grpSpPr>
            <a:xfrm>
              <a:off x="3723677" y="3652035"/>
              <a:ext cx="198499" cy="198499"/>
              <a:chOff x="4200386" y="1919820"/>
              <a:chExt cx="198499" cy="198499"/>
            </a:xfrm>
          </p:grpSpPr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52C3615A-B2CE-7D4F-6CFD-D33C5BB9BDFF}"/>
                  </a:ext>
                </a:extLst>
              </p:cNvPr>
              <p:cNvSpPr/>
              <p:nvPr/>
            </p:nvSpPr>
            <p:spPr>
              <a:xfrm>
                <a:off x="4229892" y="1947637"/>
                <a:ext cx="139485" cy="139485"/>
              </a:xfrm>
              <a:prstGeom prst="ellipse">
                <a:avLst/>
              </a:prstGeom>
              <a:solidFill>
                <a:srgbClr val="0066FF">
                  <a:alpha val="70000"/>
                </a:srgbClr>
              </a:solidFill>
              <a:ln cmpd="thickThin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D07AF891-1502-13AA-9000-D4FAA1F25F31}"/>
                  </a:ext>
                </a:extLst>
              </p:cNvPr>
              <p:cNvSpPr/>
              <p:nvPr/>
            </p:nvSpPr>
            <p:spPr>
              <a:xfrm>
                <a:off x="4200386" y="1919820"/>
                <a:ext cx="198499" cy="198499"/>
              </a:xfrm>
              <a:prstGeom prst="ellipse">
                <a:avLst/>
              </a:prstGeom>
              <a:noFill/>
              <a:ln w="16510" cap="rnd" cmpd="thinThick">
                <a:solidFill>
                  <a:srgbClr val="0066FF">
                    <a:alpha val="70000"/>
                  </a:srgb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ADBAACC9-9D28-9C17-0895-9FD8BCD8B584}"/>
                </a:ext>
              </a:extLst>
            </p:cNvPr>
            <p:cNvGrpSpPr/>
            <p:nvPr/>
          </p:nvGrpSpPr>
          <p:grpSpPr>
            <a:xfrm>
              <a:off x="3947488" y="3603953"/>
              <a:ext cx="2718722" cy="750549"/>
              <a:chOff x="3947488" y="3603953"/>
              <a:chExt cx="2718722" cy="750549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F6913E9F-DB64-A49D-99A9-581F9C4F159D}"/>
                  </a:ext>
                </a:extLst>
              </p:cNvPr>
              <p:cNvSpPr txBox="1"/>
              <p:nvPr/>
            </p:nvSpPr>
            <p:spPr>
              <a:xfrm>
                <a:off x="3947488" y="3892837"/>
                <a:ext cx="2718722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최신 순과</a:t>
                </a:r>
                <a:r>
                  <a:rPr lang="en-US" altLang="ko-KR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 </a:t>
                </a:r>
                <a:r>
                  <a:rPr lang="ko-KR" altLang="en-US" sz="12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낮은 </a:t>
                </a:r>
                <a:r>
                  <a:rPr lang="ko-KR" altLang="en-US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가격 순으로 </a:t>
                </a:r>
                <a:r>
                  <a:rPr lang="en-US" altLang="ko-KR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/>
                </a:r>
                <a:br>
                  <a:rPr lang="en-US" altLang="ko-KR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</a:br>
                <a:r>
                  <a:rPr lang="ko-KR" altLang="en-US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조회할 수 있어요</a:t>
                </a:r>
                <a:endParaRPr lang="en-US" altLang="ko-KR" sz="12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423D722-3045-5E66-8407-F47BD1B9DEC1}"/>
                  </a:ext>
                </a:extLst>
              </p:cNvPr>
              <p:cNvSpPr txBox="1"/>
              <p:nvPr/>
            </p:nvSpPr>
            <p:spPr>
              <a:xfrm>
                <a:off x="3951682" y="3603953"/>
                <a:ext cx="206528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dirty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최신 순</a:t>
                </a:r>
                <a:r>
                  <a:rPr lang="en-US" altLang="ko-KR" sz="1600" dirty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/</a:t>
                </a:r>
                <a:r>
                  <a:rPr lang="ko-KR" altLang="en-US" sz="1600" dirty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낮은 가격 순 </a:t>
                </a:r>
                <a:endPara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endParaRPr>
              </a:p>
            </p:txBody>
          </p:sp>
        </p:grpSp>
      </p:grp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B5A88FA7-36AF-66FD-482E-E4466D617327}"/>
              </a:ext>
            </a:extLst>
          </p:cNvPr>
          <p:cNvCxnSpPr>
            <a:cxnSpLocks/>
          </p:cNvCxnSpPr>
          <p:nvPr/>
        </p:nvCxnSpPr>
        <p:spPr>
          <a:xfrm rot="10800000" flipV="1">
            <a:off x="7675689" y="1523403"/>
            <a:ext cx="1338282" cy="1330679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8A525AD-04B6-6913-7224-44E27D837129}"/>
              </a:ext>
            </a:extLst>
          </p:cNvPr>
          <p:cNvGrpSpPr/>
          <p:nvPr/>
        </p:nvGrpSpPr>
        <p:grpSpPr>
          <a:xfrm>
            <a:off x="7398321" y="2754832"/>
            <a:ext cx="198499" cy="198499"/>
            <a:chOff x="4200386" y="1919820"/>
            <a:chExt cx="198499" cy="198499"/>
          </a:xfrm>
        </p:grpSpPr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D48101DC-764A-6F2D-C646-89FEB568B5DB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33309F17-B812-7751-DA62-355CEAA5FE17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4DB6D1D7-0E9D-B29B-2511-05F554781229}"/>
              </a:ext>
            </a:extLst>
          </p:cNvPr>
          <p:cNvSpPr txBox="1"/>
          <p:nvPr/>
        </p:nvSpPr>
        <p:spPr>
          <a:xfrm>
            <a:off x="5679779" y="2985940"/>
            <a:ext cx="17396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원하는 통화의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환율을 제공해요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451EA41-CDAE-18DA-47C4-8242A86C7908}"/>
              </a:ext>
            </a:extLst>
          </p:cNvPr>
          <p:cNvSpPr txBox="1"/>
          <p:nvPr/>
        </p:nvSpPr>
        <p:spPr>
          <a:xfrm>
            <a:off x="5745493" y="270451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5400000">
            <a:off x="7851997" y="3116410"/>
            <a:ext cx="2209935" cy="1724700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타원 74">
            <a:extLst>
              <a:ext uri="{FF2B5EF4-FFF2-40B4-BE49-F238E27FC236}">
                <a16:creationId xmlns:a16="http://schemas.microsoft.com/office/drawing/2014/main" id="{2438C0F0-5BE4-942F-5257-439962B5900D}"/>
              </a:ext>
            </a:extLst>
          </p:cNvPr>
          <p:cNvSpPr/>
          <p:nvPr/>
        </p:nvSpPr>
        <p:spPr>
          <a:xfrm>
            <a:off x="9013981" y="1477361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9765353" y="274446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B7894D05-2B5F-89AF-BB9F-CBB925D0A63F}"/>
              </a:ext>
            </a:extLst>
          </p:cNvPr>
          <p:cNvGrpSpPr/>
          <p:nvPr/>
        </p:nvGrpSpPr>
        <p:grpSpPr>
          <a:xfrm>
            <a:off x="7995366" y="5172804"/>
            <a:ext cx="198499" cy="198499"/>
            <a:chOff x="4200386" y="1919820"/>
            <a:chExt cx="198499" cy="198499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EAD0C5A0-EFAD-C22D-A5AB-0E7FDC35DCFF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709C2A5E-4A30-180D-02A2-5BADEC6DA259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745493" y="5403126"/>
            <a:ext cx="22345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내 동네 근처의 게시글을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확인해보세요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!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6306092" y="5121700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지역 검색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09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내용 개체 틀 3">
            <a:extLst>
              <a:ext uri="{FF2B5EF4-FFF2-40B4-BE49-F238E27FC236}">
                <a16:creationId xmlns:a16="http://schemas.microsoft.com/office/drawing/2014/main" id="{84F94CA2-4E2D-606C-C780-34DE20689A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116" y="400304"/>
            <a:ext cx="2753998" cy="6120000"/>
          </a:xfrm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11" name="내용 개체 틀 3">
            <a:extLst>
              <a:ext uri="{FF2B5EF4-FFF2-40B4-BE49-F238E27FC236}">
                <a16:creationId xmlns:a16="http://schemas.microsoft.com/office/drawing/2014/main" id="{8F1FD321-13EC-76A3-4695-9E989D7D2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4" y="422418"/>
            <a:ext cx="2753998" cy="6120000"/>
          </a:xfrm>
          <a:prstGeom prst="rect">
            <a:avLst/>
          </a:prstGeom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거래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사용자끼리 외화를 거래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112CB8-D173-24DE-3D2B-0E8DD6C5A2DA}"/>
              </a:ext>
            </a:extLst>
          </p:cNvPr>
          <p:cNvSpPr txBox="1"/>
          <p:nvPr/>
        </p:nvSpPr>
        <p:spPr>
          <a:xfrm>
            <a:off x="4984142" y="2397431"/>
            <a:ext cx="31802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판매자는 사진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화폐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금액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</a:p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직거래 희망 장소를 입력해서 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ko-KR" altLang="en-US" sz="12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판매글을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등록할 수 있어요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7C1518-93F4-60C9-5CC4-203723F7A965}"/>
              </a:ext>
            </a:extLst>
          </p:cNvPr>
          <p:cNvSpPr txBox="1"/>
          <p:nvPr/>
        </p:nvSpPr>
        <p:spPr>
          <a:xfrm>
            <a:off x="4988336" y="2108547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판매글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4828131" y="2154973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452346" y="1035837"/>
            <a:ext cx="1338283" cy="1218386"/>
            <a:chOff x="3381013" y="1035839"/>
            <a:chExt cx="1428057" cy="1195622"/>
          </a:xfrm>
        </p:grpSpPr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3479800" y="1087966"/>
              <a:ext cx="1329270" cy="1143495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3381013" y="103583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>
            <a:off x="7273255" y="4110606"/>
            <a:ext cx="3435292" cy="2109836"/>
          </a:xfrm>
          <a:prstGeom prst="bentConnector3">
            <a:avLst>
              <a:gd name="adj1" fmla="val 75641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10684646" y="6166482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B7894D05-2B5F-89AF-BB9F-CBB925D0A63F}"/>
              </a:ext>
            </a:extLst>
          </p:cNvPr>
          <p:cNvGrpSpPr/>
          <p:nvPr/>
        </p:nvGrpSpPr>
        <p:grpSpPr>
          <a:xfrm>
            <a:off x="7044696" y="4013375"/>
            <a:ext cx="198499" cy="198499"/>
            <a:chOff x="4200386" y="1919820"/>
            <a:chExt cx="198499" cy="198499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EAD0C5A0-EFAD-C22D-A5AB-0E7FDC35DCFF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709C2A5E-4A30-180D-02A2-5BADEC6DA259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794823" y="4243697"/>
            <a:ext cx="223454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원하는 </a:t>
            </a:r>
            <a:r>
              <a:rPr lang="ko-KR" altLang="en-US" sz="12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판매글을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발견하셨나요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?</a:t>
            </a:r>
          </a:p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채팅 기능을 통해 사용자끼리 거래 약속을 잡을 수 있어요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355422" y="3962271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채팅하기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548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199076" y="4245576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err="1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약속잡기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477" y="376533"/>
            <a:ext cx="2765025" cy="61445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88" y="367389"/>
            <a:ext cx="2839686" cy="6120000"/>
          </a:xfrm>
          <a:prstGeom prst="roundRect">
            <a:avLst>
              <a:gd name="adj" fmla="val 10227"/>
            </a:avLst>
          </a:prstGeom>
          <a:ln>
            <a:noFill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채팅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 : 1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채팅으로 거래 약속 잡기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875231" y="4286568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2366834" y="1664889"/>
            <a:ext cx="3555236" cy="2754339"/>
            <a:chOff x="2516902" y="-485016"/>
            <a:chExt cx="3793726" cy="2702872"/>
          </a:xfrm>
        </p:grpSpPr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2570864" y="-435358"/>
              <a:ext cx="3739764" cy="2653214"/>
            </a:xfrm>
            <a:prstGeom prst="bentConnector3">
              <a:avLst>
                <a:gd name="adj1" fmla="val 45941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2516902" y="-485016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 flipV="1">
            <a:off x="7180585" y="2889504"/>
            <a:ext cx="1737090" cy="1482882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8905525" y="2835543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170975" y="4532583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약속잡기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버튼을 누르면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</a:t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원하는 거래 방법을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선택할 수 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2324825" y="704428"/>
            <a:ext cx="2516413" cy="1714362"/>
            <a:chOff x="3381013" y="1035839"/>
            <a:chExt cx="2685218" cy="1682333"/>
          </a:xfrm>
        </p:grpSpPr>
        <p:cxnSp>
          <p:nvCxnSpPr>
            <p:cNvPr id="29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3479800" y="1087966"/>
              <a:ext cx="2586431" cy="1630206"/>
            </a:xfrm>
            <a:prstGeom prst="bentConnector3">
              <a:avLst>
                <a:gd name="adj1" fmla="val 86677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3381013" y="103583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C112CB8-D173-24DE-3D2B-0E8DD6C5A2DA}"/>
              </a:ext>
            </a:extLst>
          </p:cNvPr>
          <p:cNvSpPr txBox="1"/>
          <p:nvPr/>
        </p:nvSpPr>
        <p:spPr>
          <a:xfrm>
            <a:off x="5123949" y="2565804"/>
            <a:ext cx="31802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거래 후기 평이 높을 수록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내 지갑 레벨이 높아져요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ko-KR" altLang="en-US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7C1518-93F4-60C9-5CC4-203723F7A965}"/>
              </a:ext>
            </a:extLst>
          </p:cNvPr>
          <p:cNvSpPr txBox="1"/>
          <p:nvPr/>
        </p:nvSpPr>
        <p:spPr>
          <a:xfrm>
            <a:off x="5128143" y="2276920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레벨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4919773" y="2319642"/>
            <a:ext cx="198499" cy="198499"/>
            <a:chOff x="4200386" y="1919820"/>
            <a:chExt cx="198499" cy="198499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524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610</TotalTime>
  <Words>227</Words>
  <Application>Microsoft Office PowerPoint</Application>
  <PresentationFormat>와이드스크린</PresentationFormat>
  <Paragraphs>74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Calibri Light</vt:lpstr>
      <vt:lpstr>Calibri</vt:lpstr>
      <vt:lpstr>G마켓 산스 TTF Bold</vt:lpstr>
      <vt:lpstr>맑은 고딕</vt:lpstr>
      <vt:lpstr>G마켓 산스 TTF Medium</vt:lpstr>
      <vt:lpstr>G마켓 산스 TTF Light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거래</vt:lpstr>
      <vt:lpstr>거래</vt:lpstr>
      <vt:lpstr>채팅</vt:lpstr>
      <vt:lpstr>직거래</vt:lpstr>
      <vt:lpstr>택배거래</vt:lpstr>
      <vt:lpstr>환율</vt:lpstr>
      <vt:lpstr>환율 계산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라 용</dc:creator>
  <cp:lastModifiedBy>SSAFY</cp:lastModifiedBy>
  <cp:revision>59</cp:revision>
  <dcterms:created xsi:type="dcterms:W3CDTF">2021-11-01T07:18:11Z</dcterms:created>
  <dcterms:modified xsi:type="dcterms:W3CDTF">2023-09-15T01:01:25Z</dcterms:modified>
</cp:coreProperties>
</file>

<file path=docProps/thumbnail.jpeg>
</file>